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7" r:id="rId7"/>
    <p:sldId id="290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86" r:id="rId16"/>
    <p:sldId id="281" r:id="rId17"/>
    <p:sldId id="282" r:id="rId18"/>
    <p:sldId id="304" r:id="rId19"/>
    <p:sldId id="305" r:id="rId20"/>
    <p:sldId id="306" r:id="rId21"/>
    <p:sldId id="309" r:id="rId22"/>
    <p:sldId id="313" r:id="rId23"/>
    <p:sldId id="293" r:id="rId24"/>
    <p:sldId id="294" r:id="rId25"/>
    <p:sldId id="301" r:id="rId26"/>
    <p:sldId id="295" r:id="rId27"/>
    <p:sldId id="302" r:id="rId28"/>
    <p:sldId id="279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pen.spotify.com/intl-tr/track/2EoOMGDXphEZpSQz0aGxG7?si=b3cb10b23ee645c7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CCFF5886-D027-3386-1D7C-21180D09F4DE}"/>
              </a:ext>
            </a:extLst>
          </p:cNvPr>
          <p:cNvSpPr/>
          <p:nvPr/>
        </p:nvSpPr>
        <p:spPr>
          <a:xfrm>
            <a:off x="914400" y="1371600"/>
            <a:ext cx="7315200" cy="91440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FEDCEF19-03D3-2830-A6FA-D4BDA7C389D2}"/>
              </a:ext>
            </a:extLst>
          </p:cNvPr>
          <p:cNvSpPr txBox="1"/>
          <p:nvPr/>
        </p:nvSpPr>
        <p:spPr>
          <a:xfrm>
            <a:off x="1132597" y="2011680"/>
            <a:ext cx="6878806" cy="18158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600" b="1">
                <a:solidFill>
                  <a:srgbClr val="1ED760"/>
                </a:solidFill>
              </a:defRPr>
            </a:pPr>
            <a:r>
              <a:rPr sz="5600" b="1" dirty="0">
                <a:solidFill>
                  <a:srgbClr val="1ED760"/>
                </a:solidFill>
              </a:rPr>
              <a:t>SOCIAL MEDIA</a:t>
            </a:r>
          </a:p>
          <a:p>
            <a:r>
              <a:rPr sz="5600" b="1" dirty="0">
                <a:solidFill>
                  <a:srgbClr val="1ED760"/>
                </a:solidFill>
              </a:rPr>
              <a:t>HIT PREDICTION SUITE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4A9C5CD-1314-74D3-7FC4-E85DB15BDC08}"/>
              </a:ext>
            </a:extLst>
          </p:cNvPr>
          <p:cNvSpPr txBox="1"/>
          <p:nvPr/>
        </p:nvSpPr>
        <p:spPr>
          <a:xfrm>
            <a:off x="1619913" y="3840480"/>
            <a:ext cx="5904181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>
                <a:solidFill>
                  <a:srgbClr val="FFFFFF"/>
                </a:solidFill>
              </a:defRPr>
            </a:pPr>
            <a:r>
              <a:rPr dirty="0"/>
              <a:t>MIUUL 19. DATASCI</a:t>
            </a:r>
            <a:r>
              <a:rPr lang="tr-TR" dirty="0"/>
              <a:t>ENTIST BOOTCAMP</a:t>
            </a:r>
          </a:p>
          <a:p>
            <a:pPr algn="ctr">
              <a:defRPr sz="2800">
                <a:solidFill>
                  <a:srgbClr val="FFFFFF"/>
                </a:solidFill>
              </a:defRPr>
            </a:pPr>
            <a:r>
              <a:rPr dirty="0"/>
              <a:t> FINAL PROJECT</a:t>
            </a:r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A35AEAD5-0ED8-DE51-0440-53C51A629314}"/>
              </a:ext>
            </a:extLst>
          </p:cNvPr>
          <p:cNvSpPr/>
          <p:nvPr/>
        </p:nvSpPr>
        <p:spPr>
          <a:xfrm>
            <a:off x="1828800" y="5029200"/>
            <a:ext cx="5486400" cy="1097280"/>
          </a:xfrm>
          <a:prstGeom prst="roundRect">
            <a:avLst/>
          </a:prstGeom>
          <a:solidFill>
            <a:srgbClr val="282828"/>
          </a:solidFill>
          <a:ln w="19050">
            <a:solidFill>
              <a:srgbClr val="1ED7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9AA92B67-851C-CD0B-9351-E7571F7F5479}"/>
              </a:ext>
            </a:extLst>
          </p:cNvPr>
          <p:cNvSpPr txBox="1"/>
          <p:nvPr/>
        </p:nvSpPr>
        <p:spPr>
          <a:xfrm>
            <a:off x="3778355" y="5486400"/>
            <a:ext cx="1587293" cy="43088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200">
                <a:solidFill>
                  <a:srgbClr val="FFC000"/>
                </a:solidFill>
              </a:defRPr>
            </a:pPr>
            <a:r>
              <a:rPr lang="tr-TR" dirty="0"/>
              <a:t>Final </a:t>
            </a:r>
            <a:r>
              <a:rPr dirty="0" err="1"/>
              <a:t>Sunum</a:t>
            </a:r>
            <a:endParaRPr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91E66A8-F8C4-D9A8-0540-DDDA74BC2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7389" y="508158"/>
            <a:ext cx="629762" cy="629762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639625F3-0795-B7D0-E191-DE70EAF13B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4062"/>
          <a:stretch>
            <a:fillRect/>
          </a:stretch>
        </p:blipFill>
        <p:spPr>
          <a:xfrm>
            <a:off x="3945970" y="-48260"/>
            <a:ext cx="876300" cy="1371600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CAC43186-45BB-6731-8BE2-3C9B84EF8785}"/>
              </a:ext>
            </a:extLst>
          </p:cNvPr>
          <p:cNvSpPr txBox="1"/>
          <p:nvPr/>
        </p:nvSpPr>
        <p:spPr>
          <a:xfrm>
            <a:off x="3061812" y="5153203"/>
            <a:ext cx="3020379" cy="43088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200">
                <a:solidFill>
                  <a:srgbClr val="FFC000"/>
                </a:solidFill>
              </a:defRPr>
            </a:pPr>
            <a:r>
              <a:rPr lang="tr-TR" dirty="0">
                <a:solidFill>
                  <a:schemeClr val="bg1"/>
                </a:solidFill>
              </a:rPr>
              <a:t>Enes TOP – Alpay PAŞALI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ED760"/>
                </a:solidFill>
              </a:defRPr>
            </a:pPr>
            <a:r>
              <a:t>FEATURE CORRELATION MATRIX</a:t>
            </a:r>
          </a:p>
        </p:txBody>
      </p:sp>
      <p:pic>
        <p:nvPicPr>
          <p:cNvPr id="3" name="Picture 2" descr="2_correlation_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41148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54880" y="1188720"/>
            <a:ext cx="393192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600">
                <a:solidFill>
                  <a:srgbClr val="FFFFFF"/>
                </a:solidFill>
              </a:defRPr>
            </a:pPr>
            <a:r>
              <a:rPr dirty="0"/>
              <a:t>• Energy </a:t>
            </a:r>
            <a:r>
              <a:rPr dirty="0" err="1"/>
              <a:t>ve</a:t>
            </a:r>
            <a:r>
              <a:rPr dirty="0"/>
              <a:t> loudness </a:t>
            </a:r>
            <a:r>
              <a:rPr dirty="0" err="1"/>
              <a:t>güçlü</a:t>
            </a:r>
            <a:r>
              <a:rPr dirty="0"/>
              <a:t> </a:t>
            </a:r>
            <a:r>
              <a:rPr dirty="0" err="1"/>
              <a:t>pozitif</a:t>
            </a:r>
            <a:r>
              <a:rPr dirty="0"/>
              <a:t> </a:t>
            </a:r>
            <a:r>
              <a:rPr dirty="0" err="1"/>
              <a:t>korelasyon</a:t>
            </a:r>
            <a:r>
              <a:rPr dirty="0"/>
              <a:t> (0.75+)</a:t>
            </a:r>
          </a:p>
          <a:p>
            <a:pPr>
              <a:spcAft>
                <a:spcPts val="800"/>
              </a:spcAft>
              <a:defRPr sz="1600">
                <a:solidFill>
                  <a:srgbClr val="FFFFFF"/>
                </a:solidFill>
              </a:defRPr>
            </a:pPr>
            <a:r>
              <a:rPr dirty="0"/>
              <a:t>• Danceability </a:t>
            </a:r>
            <a:r>
              <a:rPr dirty="0" err="1"/>
              <a:t>ve</a:t>
            </a:r>
            <a:r>
              <a:rPr dirty="0"/>
              <a:t> valence </a:t>
            </a:r>
            <a:r>
              <a:rPr dirty="0" err="1"/>
              <a:t>orta</a:t>
            </a:r>
            <a:r>
              <a:rPr dirty="0"/>
              <a:t> </a:t>
            </a:r>
            <a:r>
              <a:rPr dirty="0" err="1"/>
              <a:t>pozitif</a:t>
            </a:r>
            <a:r>
              <a:rPr dirty="0"/>
              <a:t> </a:t>
            </a:r>
            <a:r>
              <a:rPr dirty="0" err="1"/>
              <a:t>korelasyon</a:t>
            </a:r>
            <a:r>
              <a:rPr dirty="0"/>
              <a:t> (0.5)</a:t>
            </a:r>
          </a:p>
          <a:p>
            <a:pPr>
              <a:spcAft>
                <a:spcPts val="800"/>
              </a:spcAft>
              <a:defRPr sz="1600">
                <a:solidFill>
                  <a:srgbClr val="FFFFFF"/>
                </a:solidFill>
              </a:defRPr>
            </a:pPr>
            <a:r>
              <a:rPr dirty="0"/>
              <a:t>• Tempo </a:t>
            </a:r>
            <a:r>
              <a:rPr dirty="0" err="1"/>
              <a:t>diğer</a:t>
            </a:r>
            <a:r>
              <a:rPr dirty="0"/>
              <a:t> </a:t>
            </a:r>
            <a:r>
              <a:rPr dirty="0" err="1"/>
              <a:t>feature'larla</a:t>
            </a:r>
            <a:r>
              <a:rPr dirty="0"/>
              <a:t> </a:t>
            </a:r>
            <a:r>
              <a:rPr dirty="0" err="1"/>
              <a:t>zayıf</a:t>
            </a:r>
            <a:r>
              <a:rPr dirty="0"/>
              <a:t> </a:t>
            </a:r>
            <a:r>
              <a:rPr dirty="0" err="1"/>
              <a:t>korelasyon</a:t>
            </a:r>
            <a:endParaRPr dirty="0"/>
          </a:p>
          <a:p>
            <a:pPr>
              <a:spcAft>
                <a:spcPts val="800"/>
              </a:spcAft>
              <a:defRPr sz="1600">
                <a:solidFill>
                  <a:srgbClr val="FFFFFF"/>
                </a:solidFill>
              </a:defRPr>
            </a:pPr>
            <a:r>
              <a:rPr dirty="0"/>
              <a:t>• Popularity </a:t>
            </a:r>
            <a:r>
              <a:rPr dirty="0" err="1"/>
              <a:t>ile</a:t>
            </a:r>
            <a:r>
              <a:rPr dirty="0"/>
              <a:t> energy </a:t>
            </a:r>
            <a:r>
              <a:rPr dirty="0" err="1"/>
              <a:t>ve</a:t>
            </a:r>
            <a:r>
              <a:rPr dirty="0"/>
              <a:t> danceability </a:t>
            </a:r>
            <a:r>
              <a:rPr dirty="0" err="1"/>
              <a:t>pozitif</a:t>
            </a:r>
            <a:r>
              <a:rPr dirty="0"/>
              <a:t> </a:t>
            </a:r>
            <a:r>
              <a:rPr dirty="0" err="1"/>
              <a:t>ilişki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ED760"/>
                </a:solidFill>
              </a:defRPr>
            </a:pPr>
            <a:r>
              <a:t>GENRE DAĞILIMI</a:t>
            </a:r>
          </a:p>
        </p:txBody>
      </p:sp>
      <p:pic>
        <p:nvPicPr>
          <p:cNvPr id="3" name="Picture 2" descr="4_genre_distrib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41148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54880" y="1188720"/>
            <a:ext cx="3931920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600">
                <a:solidFill>
                  <a:srgbClr val="FFFFFF"/>
                </a:solidFill>
              </a:defRPr>
            </a:pPr>
            <a:r>
              <a:rPr dirty="0"/>
              <a:t>• Pop, rock, hip-hop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yaygın</a:t>
            </a:r>
            <a:r>
              <a:rPr dirty="0"/>
              <a:t> </a:t>
            </a:r>
            <a:r>
              <a:rPr dirty="0" err="1"/>
              <a:t>türler</a:t>
            </a:r>
            <a:endParaRPr dirty="0"/>
          </a:p>
          <a:p>
            <a:pPr>
              <a:spcAft>
                <a:spcPts val="800"/>
              </a:spcAft>
              <a:defRPr sz="1600">
                <a:solidFill>
                  <a:srgbClr val="FFFFFF"/>
                </a:solidFill>
              </a:defRPr>
            </a:pPr>
            <a:r>
              <a:rPr dirty="0"/>
              <a:t>• Electronic </a:t>
            </a:r>
            <a:r>
              <a:rPr dirty="0" err="1"/>
              <a:t>ve</a:t>
            </a:r>
            <a:r>
              <a:rPr dirty="0"/>
              <a:t> alternative </a:t>
            </a:r>
            <a:r>
              <a:rPr dirty="0" err="1"/>
              <a:t>önemli</a:t>
            </a:r>
            <a:r>
              <a:rPr dirty="0"/>
              <a:t> paya </a:t>
            </a:r>
            <a:r>
              <a:rPr dirty="0" err="1"/>
              <a:t>sahip</a:t>
            </a:r>
            <a:endParaRPr dirty="0"/>
          </a:p>
          <a:p>
            <a:pPr>
              <a:spcAft>
                <a:spcPts val="800"/>
              </a:spcAft>
              <a:defRPr sz="1600">
                <a:solidFill>
                  <a:srgbClr val="FFFFFF"/>
                </a:solidFill>
              </a:defRPr>
            </a:pPr>
            <a:r>
              <a:rPr dirty="0"/>
              <a:t>• Genre </a:t>
            </a:r>
            <a:r>
              <a:rPr dirty="0" err="1"/>
              <a:t>bazlı</a:t>
            </a:r>
            <a:r>
              <a:rPr dirty="0"/>
              <a:t> hit </a:t>
            </a:r>
            <a:r>
              <a:rPr dirty="0" err="1"/>
              <a:t>potansiyeli</a:t>
            </a:r>
            <a:r>
              <a:rPr dirty="0"/>
              <a:t> </a:t>
            </a:r>
            <a:r>
              <a:rPr dirty="0" err="1"/>
              <a:t>farklılık</a:t>
            </a:r>
            <a:r>
              <a:rPr dirty="0"/>
              <a:t> </a:t>
            </a:r>
            <a:r>
              <a:rPr dirty="0" err="1"/>
              <a:t>gösteriyor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ED760"/>
                </a:solidFill>
              </a:defRPr>
            </a:pPr>
            <a:r>
              <a:t>YIL BAZLI DAĞILIM</a:t>
            </a:r>
          </a:p>
        </p:txBody>
      </p:sp>
      <p:pic>
        <p:nvPicPr>
          <p:cNvPr id="3" name="Picture 2" descr="5_year_distrib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82296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3268" y="5943600"/>
            <a:ext cx="33774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FFFFFF"/>
                </a:solidFill>
              </a:defRPr>
            </a:pPr>
            <a:r>
              <a:rPr dirty="0"/>
              <a:t>• Veri </a:t>
            </a:r>
            <a:r>
              <a:rPr dirty="0" err="1"/>
              <a:t>seti</a:t>
            </a:r>
            <a:r>
              <a:rPr dirty="0"/>
              <a:t> 19</a:t>
            </a:r>
            <a:r>
              <a:rPr lang="tr-TR" dirty="0"/>
              <a:t>20</a:t>
            </a:r>
            <a:r>
              <a:rPr dirty="0"/>
              <a:t>-2024 </a:t>
            </a:r>
            <a:r>
              <a:rPr dirty="0" err="1"/>
              <a:t>arası</a:t>
            </a:r>
            <a:r>
              <a:rPr dirty="0"/>
              <a:t> </a:t>
            </a:r>
            <a:r>
              <a:rPr dirty="0" err="1"/>
              <a:t>şarkıları</a:t>
            </a:r>
            <a:r>
              <a:rPr dirty="0"/>
              <a:t> </a:t>
            </a:r>
            <a:r>
              <a:rPr dirty="0" err="1"/>
              <a:t>kapsıyor</a:t>
            </a:r>
            <a:endParaRPr dirty="0"/>
          </a:p>
          <a:p>
            <a:pPr algn="ctr">
              <a:defRPr sz="1400">
                <a:solidFill>
                  <a:srgbClr val="FFFFFF"/>
                </a:solidFill>
              </a:defRPr>
            </a:pPr>
            <a:r>
              <a:rPr dirty="0"/>
              <a:t>• 2010 </a:t>
            </a:r>
            <a:r>
              <a:rPr dirty="0" err="1"/>
              <a:t>sonrası</a:t>
            </a:r>
            <a:r>
              <a:rPr dirty="0"/>
              <a:t> </a:t>
            </a:r>
            <a:r>
              <a:rPr dirty="0" err="1"/>
              <a:t>veri</a:t>
            </a:r>
            <a:r>
              <a:rPr dirty="0"/>
              <a:t> </a:t>
            </a:r>
            <a:r>
              <a:rPr dirty="0" err="1"/>
              <a:t>yoğunluğu</a:t>
            </a:r>
            <a:r>
              <a:rPr dirty="0"/>
              <a:t> </a:t>
            </a:r>
            <a:r>
              <a:rPr dirty="0" err="1"/>
              <a:t>artıyor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ED760"/>
                </a:solidFill>
              </a:defRPr>
            </a:pPr>
            <a:r>
              <a:t>AUDIO FEATURES EVOLUTION</a:t>
            </a:r>
          </a:p>
        </p:txBody>
      </p:sp>
      <p:pic>
        <p:nvPicPr>
          <p:cNvPr id="3" name="Picture 2" descr="6_feature_evol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41148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54880" y="1188720"/>
            <a:ext cx="393192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600">
                <a:solidFill>
                  <a:srgbClr val="FFFFFF"/>
                </a:solidFill>
              </a:defRPr>
            </a:pPr>
            <a:r>
              <a:t>• Danceability zamanla artış trendi gösteriyor</a:t>
            </a:r>
          </a:p>
          <a:p>
            <a:pPr>
              <a:spcAft>
                <a:spcPts val="800"/>
              </a:spcAft>
              <a:defRPr sz="1600">
                <a:solidFill>
                  <a:srgbClr val="FFFFFF"/>
                </a:solidFill>
              </a:defRPr>
            </a:pPr>
            <a:r>
              <a:t>• Energy seviyeleri 2000'lerden sonra yükselmiş</a:t>
            </a:r>
          </a:p>
          <a:p>
            <a:pPr>
              <a:spcAft>
                <a:spcPts val="800"/>
              </a:spcAft>
              <a:defRPr sz="1600">
                <a:solidFill>
                  <a:srgbClr val="FFFFFF"/>
                </a:solidFill>
              </a:defRPr>
            </a:pPr>
            <a:r>
              <a:t>• Tempo modern müzikte daha yüksek</a:t>
            </a:r>
          </a:p>
          <a:p>
            <a:pPr>
              <a:spcAft>
                <a:spcPts val="800"/>
              </a:spcAft>
              <a:defRPr sz="1600">
                <a:solidFill>
                  <a:srgbClr val="FFFFFF"/>
                </a:solidFill>
              </a:defRPr>
            </a:pPr>
            <a:r>
              <a:t>• Müzik tarzları zamanla değişiyor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ED760"/>
                </a:solidFill>
              </a:defRPr>
            </a:pPr>
            <a:r>
              <a:t>OUTLIER ANALİZİ - BOX PLOTS</a:t>
            </a:r>
          </a:p>
        </p:txBody>
      </p:sp>
      <p:pic>
        <p:nvPicPr>
          <p:cNvPr id="3" name="Picture 2" descr="7_boxplo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82296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FFFFFF"/>
                </a:solidFill>
              </a:defRPr>
            </a:pPr>
            <a:r>
              <a:t>• Loudness ve tempo'da önemli outlier'lar var</a:t>
            </a:r>
          </a:p>
          <a:p>
            <a:pPr algn="ctr">
              <a:defRPr sz="1400">
                <a:solidFill>
                  <a:srgbClr val="FFFFFF"/>
                </a:solidFill>
              </a:defRPr>
            </a:pPr>
            <a:r>
              <a:t>• Speechiness ve acousticness geniş dağılım gösteriyor</a:t>
            </a:r>
          </a:p>
          <a:p>
            <a:pPr algn="ctr">
              <a:defRPr sz="1400">
                <a:solidFill>
                  <a:srgbClr val="FFFFFF"/>
                </a:solidFill>
              </a:defRPr>
            </a:pPr>
            <a:r>
              <a:t>• Outlier'lar model eğitimi öncesi temizlendi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1ED760"/>
                </a:solidFill>
              </a:defRPr>
            </a:pP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LOUDNESS FİLTRELEME ETKİ ANALİZİ</a:t>
            </a:r>
          </a:p>
        </p:txBody>
      </p:sp>
      <p:pic>
        <p:nvPicPr>
          <p:cNvPr id="3" name="Picture 2" descr="11_loudness_impact_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82296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FFFFFF"/>
                </a:solidFill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Loudness dağılımı ve threshold çizgisi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FFFFFF"/>
                </a:solidFill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Loudness vs Popularity scatter plot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FFFFFF"/>
                </a:solidFill>
              </a:defRPr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Şarkı sayısı karşılaştırması: Before/After/Removed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1ED760"/>
                </a:solidFill>
              </a:defRPr>
            </a:pP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SPEECHINESS VS GENRE ANALİZİ</a:t>
            </a:r>
          </a:p>
        </p:txBody>
      </p:sp>
      <p:pic>
        <p:nvPicPr>
          <p:cNvPr id="3" name="Picture 2" descr="8_speechiness_genre_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745236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1ED760"/>
                </a:solidFill>
              </a:defRPr>
            </a:pP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ÇOK YÜKSEK SPEECHINESS ANALİZİ (&gt;= 0.90)</a:t>
            </a:r>
          </a:p>
        </p:txBody>
      </p:sp>
      <p:pic>
        <p:nvPicPr>
          <p:cNvPr id="3" name="Picture 2" descr="9_very_high_speechiness_analysi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82296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7162" y="5742432"/>
            <a:ext cx="466967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FFFFFF"/>
                </a:solidFill>
              </a:defRPr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Yüksek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speechiness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şarkılar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normal popularity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seviyelerinde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1ED760"/>
                </a:solidFill>
              </a:defRPr>
            </a:pP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BASE MODELLER KARŞILAŞTIRMASI</a:t>
            </a:r>
          </a:p>
        </p:txBody>
      </p:sp>
      <p:pic>
        <p:nvPicPr>
          <p:cNvPr id="3" name="Picture 2" descr="12_base_models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713232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1ED760"/>
                </a:solidFill>
              </a:defRPr>
            </a:pP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HİPERPARAMETRE OPTİMİZASYONU ETKİSİ</a:t>
            </a:r>
          </a:p>
        </p:txBody>
      </p:sp>
      <p:pic>
        <p:nvPicPr>
          <p:cNvPr id="3" name="Picture 2" descr="13_hyperparameter_optimization_imp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8229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ED760"/>
                </a:solidFill>
              </a:defRPr>
            </a:pPr>
            <a:r>
              <a:t>PROJE ÖZETİ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FFFFFF"/>
                </a:solidFill>
              </a:defRPr>
            </a:pPr>
            <a:r>
              <a:rPr dirty="0"/>
              <a:t>• AI </a:t>
            </a:r>
            <a:r>
              <a:rPr dirty="0" err="1"/>
              <a:t>destekli</a:t>
            </a:r>
            <a:r>
              <a:rPr dirty="0"/>
              <a:t> </a:t>
            </a:r>
            <a:r>
              <a:rPr dirty="0" err="1"/>
              <a:t>sosyal</a:t>
            </a:r>
            <a:r>
              <a:rPr dirty="0"/>
              <a:t> </a:t>
            </a:r>
            <a:r>
              <a:rPr dirty="0" err="1"/>
              <a:t>medya</a:t>
            </a:r>
            <a:r>
              <a:rPr dirty="0"/>
              <a:t> </a:t>
            </a:r>
            <a:r>
              <a:rPr dirty="0" err="1"/>
              <a:t>içerik</a:t>
            </a:r>
            <a:r>
              <a:rPr dirty="0"/>
              <a:t> hit </a:t>
            </a:r>
            <a:r>
              <a:rPr dirty="0" err="1"/>
              <a:t>tahmin</a:t>
            </a:r>
            <a:r>
              <a:rPr dirty="0"/>
              <a:t> </a:t>
            </a:r>
            <a:r>
              <a:rPr dirty="0" err="1"/>
              <a:t>platformu</a:t>
            </a:r>
            <a:endParaRPr dirty="0"/>
          </a:p>
          <a:p>
            <a:pPr>
              <a:spcAft>
                <a:spcPts val="1200"/>
              </a:spcAft>
              <a:defRPr sz="2000">
                <a:solidFill>
                  <a:srgbClr val="FFFFFF"/>
                </a:solidFill>
              </a:defRPr>
            </a:pPr>
            <a:r>
              <a:rPr dirty="0"/>
              <a:t>• Spotify </a:t>
            </a:r>
            <a:r>
              <a:rPr dirty="0" err="1"/>
              <a:t>müzik</a:t>
            </a:r>
            <a:r>
              <a:rPr dirty="0"/>
              <a:t> hit </a:t>
            </a:r>
            <a:r>
              <a:rPr dirty="0" err="1"/>
              <a:t>potansiyeli</a:t>
            </a:r>
            <a:r>
              <a:rPr dirty="0"/>
              <a:t> </a:t>
            </a:r>
            <a:r>
              <a:rPr dirty="0" err="1"/>
              <a:t>analizi</a:t>
            </a:r>
            <a:endParaRPr dirty="0"/>
          </a:p>
          <a:p>
            <a:pPr>
              <a:spcAft>
                <a:spcPts val="1200"/>
              </a:spcAft>
              <a:defRPr sz="2000">
                <a:solidFill>
                  <a:srgbClr val="FFFFFF"/>
                </a:solidFill>
              </a:defRPr>
            </a:pPr>
            <a:r>
              <a:rPr dirty="0"/>
              <a:t>• </a:t>
            </a:r>
            <a:r>
              <a:rPr dirty="0" err="1"/>
              <a:t>Gerçek</a:t>
            </a:r>
            <a:r>
              <a:rPr dirty="0"/>
              <a:t> </a:t>
            </a:r>
            <a:r>
              <a:rPr dirty="0" err="1"/>
              <a:t>zamanlı</a:t>
            </a:r>
            <a:r>
              <a:rPr dirty="0"/>
              <a:t> </a:t>
            </a:r>
            <a:r>
              <a:rPr dirty="0" err="1"/>
              <a:t>tahmin</a:t>
            </a:r>
            <a:r>
              <a:rPr dirty="0"/>
              <a:t> </a:t>
            </a:r>
            <a:r>
              <a:rPr dirty="0" err="1"/>
              <a:t>ve</a:t>
            </a:r>
            <a:r>
              <a:rPr dirty="0"/>
              <a:t> </a:t>
            </a:r>
            <a:r>
              <a:rPr dirty="0" err="1"/>
              <a:t>öneriler</a:t>
            </a:r>
            <a:endParaRPr dirty="0"/>
          </a:p>
          <a:p>
            <a:pPr>
              <a:spcAft>
                <a:spcPts val="1200"/>
              </a:spcAft>
              <a:defRPr sz="2000">
                <a:solidFill>
                  <a:srgbClr val="FFFFFF"/>
                </a:solidFill>
              </a:defRPr>
            </a:pPr>
            <a:r>
              <a:rPr dirty="0"/>
              <a:t>• Production-ready Django web </a:t>
            </a:r>
            <a:r>
              <a:rPr dirty="0" err="1"/>
              <a:t>uygulaması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1ED760"/>
                </a:solidFill>
              </a:defRPr>
            </a:pP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 SEÇİM SÜRECİ</a:t>
            </a:r>
          </a:p>
        </p:txBody>
      </p:sp>
      <p:pic>
        <p:nvPicPr>
          <p:cNvPr id="3" name="Picture 2" descr="14_model_selection_pipe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6821424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1ED760"/>
                </a:solidFill>
              </a:defRPr>
            </a:pP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 PERFORMANS ÖZETİ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</a:defRPr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Final Model: Voting Regressor (</a:t>
            </a:r>
            <a:r>
              <a:rPr kumimoji="0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XGBoost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</a:t>
            </a:r>
            <a:r>
              <a:rPr kumimoji="0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LightGBM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</a:defRPr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Test RMSE: 13.8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</a:defRPr>
            </a:pP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Train RMSE: 14,2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</a:defRPr>
            </a:pP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Overfitting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Gap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1.3 (düşük, iyi genelleme)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</a:defRPr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R² Score: 0.78 (%78 </a:t>
            </a:r>
            <a:r>
              <a:rPr kumimoji="0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varyans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açıklanıyor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</a:defRPr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Model robust </a:t>
            </a:r>
            <a:r>
              <a:rPr kumimoji="0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genelleme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yapabiliyor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54708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1ED760"/>
                </a:solidFill>
              </a:defRPr>
            </a:pP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POPULARITY VS HIT SCORE: </a:t>
            </a:r>
            <a:r>
              <a:rPr kumimoji="0" sz="2800" b="1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NASIL HESAPLANIR?</a:t>
            </a:r>
            <a:endParaRPr kumimoji="0" sz="3600" b="1" i="0" u="none" strike="noStrike" kern="1200" cap="none" spc="0" normalizeH="0" baseline="0" noProof="0" dirty="0">
              <a:ln>
                <a:noFill/>
              </a:ln>
              <a:solidFill>
                <a:srgbClr val="1ED7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24_how_popularity_and_hitscore_calcula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82296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FFFFFF"/>
                </a:solidFill>
              </a:defRPr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POPULARITY: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Kullanıcı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davranışları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→ Spotify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algoritması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→ Popularity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skoru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(0-100)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FFFFFF"/>
                </a:solidFill>
              </a:defRPr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HIT SCORE: Audio features → ML model → Percentile mapping → Hit Score (0-100)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FFFFFF"/>
                </a:solidFill>
              </a:defRPr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Popularity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gerçek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metrik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(descriptive), Hit Score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tahminsel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metrik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(predictive)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FFFFFF"/>
                </a:solidFill>
              </a:defRPr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İkisi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farklı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kaynaklardan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yöntemlerle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hesaplanır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B5D942D-1373-9D72-B390-AC702B108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141"/>
            <a:ext cx="9144000" cy="49297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1ED760"/>
                </a:solidFill>
              </a:defRPr>
            </a:pP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ARAYÜZÜ - ANA SAYFA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7512" y="5930435"/>
            <a:ext cx="8257032" cy="974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Dinamik İstatistikler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141K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(Demo :1K)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tracks, 4 ML model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6 market  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Temel Teknoloji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Ses Spotify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Text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caption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analysis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(Instagram), Görsel (Instagram)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Responsi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 tasarım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 descr="ekran görüntüsü, multimedya yazılımı, yazılım, grafik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3178C69-8272-2782-A3B9-3643843FA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840"/>
            <a:ext cx="9144000" cy="45768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1ED760"/>
                </a:solidFill>
              </a:defRPr>
            </a:pP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ARAYÜZÜ - SPOTIFY PREDICTION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" y="5582683"/>
            <a:ext cx="438912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Verisetinden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interaktif şarkı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arama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seçim</a:t>
            </a:r>
            <a:endParaRPr kumimoji="0" lang="tr-T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Gerçek zamanlı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popularity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ve hit puanı tahmini (0-100)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Ses özelliklerinin görselleştirilmesi (Chart.js)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Özel analiz için ayarlanabilir özellik kaydırıcıları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177B3184-653C-0F8C-5A22-01415FF240BE}"/>
              </a:ext>
            </a:extLst>
          </p:cNvPr>
          <p:cNvSpPr txBox="1"/>
          <p:nvPr/>
        </p:nvSpPr>
        <p:spPr>
          <a:xfrm>
            <a:off x="4572000" y="5582683"/>
            <a:ext cx="4572000" cy="11592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Pazara özgü tahminler (ABD, İngiltere … ) (Demo)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Spotify API ile seçilen parça bilgilerini görüntüleme dinleme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Benzer şarkı önerisi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FB33AF-7B8C-2B0B-D3BA-7667B8811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097728-CA4E-677C-7806-63302FFE0077}"/>
              </a:ext>
            </a:extLst>
          </p:cNvPr>
          <p:cNvSpPr txBox="1"/>
          <p:nvPr/>
        </p:nvSpPr>
        <p:spPr>
          <a:xfrm>
            <a:off x="457200" y="274320"/>
            <a:ext cx="828778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1ED760"/>
                </a:solidFill>
              </a:defRPr>
            </a:pP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ARAYÜZÜ </a:t>
            </a:r>
            <a:r>
              <a:rPr kumimoji="0" lang="tr-TR" sz="3600" b="1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tr-TR" sz="3600" b="1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INSTAGRAM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990F6-76D5-7859-5094-95010BF6833A}"/>
              </a:ext>
            </a:extLst>
          </p:cNvPr>
          <p:cNvSpPr txBox="1"/>
          <p:nvPr/>
        </p:nvSpPr>
        <p:spPr>
          <a:xfrm>
            <a:off x="182880" y="6402804"/>
            <a:ext cx="438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Demo: Bir Instagram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Reels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Görseli Hit Olma Tahmini</a:t>
            </a:r>
          </a:p>
        </p:txBody>
      </p:sp>
      <p:pic>
        <p:nvPicPr>
          <p:cNvPr id="7" name="Resim 6" descr="metin, ekran görüntüsü, yazılım,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59A9A7C6-868F-64D1-E6F8-B41C6C78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" y="1005839"/>
            <a:ext cx="4518443" cy="5291483"/>
          </a:xfrm>
          <a:prstGeom prst="rect">
            <a:avLst/>
          </a:prstGeom>
        </p:spPr>
      </p:pic>
      <p:pic>
        <p:nvPicPr>
          <p:cNvPr id="11" name="Resim 10" descr="metin, ekran görüntüsü, yazılım, işletim sistem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72C4BFDF-E620-28F2-A304-3089410CC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05839"/>
            <a:ext cx="4518443" cy="5291483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966D7084-67AF-9661-A131-3C8878397614}"/>
              </a:ext>
            </a:extLst>
          </p:cNvPr>
          <p:cNvSpPr txBox="1"/>
          <p:nvPr/>
        </p:nvSpPr>
        <p:spPr>
          <a:xfrm>
            <a:off x="4504944" y="6429791"/>
            <a:ext cx="4389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spcAft>
                <a:spcPts val="800"/>
              </a:spcAft>
              <a:defRPr sz="1400">
                <a:solidFill>
                  <a:srgbClr val="FFFF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Demo: Bir Instagram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Reels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Texti</a:t>
            </a:r>
            <a:r>
              <a:rPr kumimoji="0" lang="tr-T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Hit Olma Tahmini</a:t>
            </a:r>
          </a:p>
        </p:txBody>
      </p:sp>
    </p:spTree>
    <p:extLst>
      <p:ext uri="{BB962C8B-B14F-4D97-AF65-F5344CB8AC3E}">
        <p14:creationId xmlns:p14="http://schemas.microsoft.com/office/powerpoint/2010/main" val="3855489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781483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1ED760"/>
                </a:solidFill>
              </a:defRPr>
            </a:pP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ARAYÜZÜ </a:t>
            </a:r>
            <a:r>
              <a:rPr kumimoji="0" lang="tr-TR" sz="3600" b="1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FINAL</a:t>
            </a:r>
            <a:r>
              <a:rPr kumimoji="0" lang="tr-TR" sz="3600" b="1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HIT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PREDICTION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54880" y="1188720"/>
            <a:ext cx="393192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Final combined hit score (weighted ensemble)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Component breakdown: Spotify (40%), Picture (30%), Caption (30%)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Visual score breakdown chart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Actionable recommendations and insights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Multi-modal integration display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Score interpretation and suggestions</a:t>
            </a:r>
          </a:p>
        </p:txBody>
      </p:sp>
      <p:pic>
        <p:nvPicPr>
          <p:cNvPr id="6" name="Resim 5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13A88F4-29E9-67CD-DFBC-5D9FCE79B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598"/>
            <a:ext cx="9144000" cy="509880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DC9539-85DA-E0A9-BC08-768A67C1A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A3AC91-241C-3FF2-E54F-C3F94FCBFBF8}"/>
              </a:ext>
            </a:extLst>
          </p:cNvPr>
          <p:cNvSpPr txBox="1"/>
          <p:nvPr/>
        </p:nvSpPr>
        <p:spPr>
          <a:xfrm>
            <a:off x="457200" y="274320"/>
            <a:ext cx="864371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1ED760"/>
                </a:solidFill>
              </a:defRPr>
            </a:pP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ARAYÜZÜ </a:t>
            </a:r>
            <a:r>
              <a:rPr kumimoji="0" lang="tr-TR" sz="3600" b="1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PREDICTION</a:t>
            </a:r>
            <a:r>
              <a:rPr kumimoji="0" lang="tr-TR" sz="3600" b="1" i="0" u="none" strike="noStrike" kern="1200" cap="none" spc="0" normalizeH="0" baseline="0" noProof="0" dirty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MONITORING</a:t>
            </a:r>
            <a:endParaRPr kumimoji="0" sz="3600" b="1" i="0" u="none" strike="noStrike" kern="1200" cap="none" spc="0" normalizeH="0" baseline="0" noProof="0" dirty="0">
              <a:ln>
                <a:noFill/>
              </a:ln>
              <a:solidFill>
                <a:srgbClr val="1ED7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13DAD-3DDF-B052-A61C-0A805AF85B73}"/>
              </a:ext>
            </a:extLst>
          </p:cNvPr>
          <p:cNvSpPr txBox="1"/>
          <p:nvPr/>
        </p:nvSpPr>
        <p:spPr>
          <a:xfrm>
            <a:off x="4754880" y="1188720"/>
            <a:ext cx="393192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Final combined hit score (weighted ensemble)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Component breakdown: Spotify (40%), Picture (30%), Caption (30%)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Visual score breakdown chart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Actionable recommendations and insights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Multi-modal integration display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</a:defRPr>
            </a:pPr>
            <a:r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Score interpretation and suggestions</a:t>
            </a:r>
          </a:p>
        </p:txBody>
      </p:sp>
      <p:pic>
        <p:nvPicPr>
          <p:cNvPr id="6" name="Resim 5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9C4E4379-3E4E-69E1-0576-FAB2503A9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213"/>
            <a:ext cx="9144000" cy="456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83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D6A06717-893F-66D0-0880-8D6DEA7CC3E4}"/>
              </a:ext>
            </a:extLst>
          </p:cNvPr>
          <p:cNvSpPr/>
          <p:nvPr/>
        </p:nvSpPr>
        <p:spPr>
          <a:xfrm>
            <a:off x="914400" y="1828800"/>
            <a:ext cx="7315200" cy="91440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FF16A28-2CFD-AEDF-93C4-3E7D769AE3BB}"/>
              </a:ext>
            </a:extLst>
          </p:cNvPr>
          <p:cNvSpPr/>
          <p:nvPr/>
        </p:nvSpPr>
        <p:spPr>
          <a:xfrm>
            <a:off x="914400" y="5029200"/>
            <a:ext cx="7315200" cy="91440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F5AD513C-BBF0-1A81-1A43-72CA854576E7}"/>
              </a:ext>
            </a:extLst>
          </p:cNvPr>
          <p:cNvSpPr/>
          <p:nvPr/>
        </p:nvSpPr>
        <p:spPr>
          <a:xfrm>
            <a:off x="2286000" y="2560320"/>
            <a:ext cx="4572000" cy="1371600"/>
          </a:xfrm>
          <a:prstGeom prst="roundRect">
            <a:avLst/>
          </a:prstGeom>
          <a:solidFill>
            <a:srgbClr val="282828"/>
          </a:solidFill>
          <a:ln w="19050">
            <a:solidFill>
              <a:srgbClr val="1ED7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FBF5166E-6116-42C9-5DCA-A0A946199633}"/>
              </a:ext>
            </a:extLst>
          </p:cNvPr>
          <p:cNvSpPr txBox="1"/>
          <p:nvPr/>
        </p:nvSpPr>
        <p:spPr>
          <a:xfrm>
            <a:off x="2468880" y="2743200"/>
            <a:ext cx="4206240" cy="1005840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5200" b="1">
                <a:solidFill>
                  <a:srgbClr val="1ED760"/>
                </a:solidFill>
              </a:defRPr>
            </a:pPr>
            <a:r>
              <a:rPr dirty="0"/>
              <a:t>TEŞEKKÜRLER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9092573-2ACB-5664-90D0-8B0DE4FE1E6A}"/>
              </a:ext>
            </a:extLst>
          </p:cNvPr>
          <p:cNvSpPr txBox="1"/>
          <p:nvPr/>
        </p:nvSpPr>
        <p:spPr>
          <a:xfrm>
            <a:off x="2962424" y="4417219"/>
            <a:ext cx="3219151" cy="492443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defRPr sz="2600">
                <a:solidFill>
                  <a:srgbClr val="FFC000"/>
                </a:solidFill>
              </a:defRPr>
            </a:pPr>
            <a:r>
              <a:rPr dirty="0" err="1"/>
              <a:t>Sorularınız</a:t>
            </a:r>
            <a:r>
              <a:rPr dirty="0"/>
              <a:t> </a:t>
            </a:r>
            <a:r>
              <a:rPr dirty="0" err="1"/>
              <a:t>için</a:t>
            </a:r>
            <a:r>
              <a:rPr dirty="0"/>
              <a:t> </a:t>
            </a:r>
            <a:r>
              <a:rPr dirty="0" err="1"/>
              <a:t>hazırı</a:t>
            </a:r>
            <a:r>
              <a:rPr lang="tr-TR" dirty="0"/>
              <a:t>z</a:t>
            </a:r>
            <a:r>
              <a:rPr dirty="0"/>
              <a:t>!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85DAFE3D-A4B8-0ABB-262C-08A60AF6E5E1}"/>
              </a:ext>
            </a:extLst>
          </p:cNvPr>
          <p:cNvSpPr txBox="1"/>
          <p:nvPr/>
        </p:nvSpPr>
        <p:spPr>
          <a:xfrm>
            <a:off x="2286000" y="5756255"/>
            <a:ext cx="4572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200" b="1">
                <a:solidFill>
                  <a:srgbClr val="1ED760"/>
                </a:solidFill>
              </a:defRPr>
            </a:pPr>
            <a:r>
              <a:rPr lang="tr-TR" sz="2000" dirty="0">
                <a:solidFill>
                  <a:schemeClr val="bg1"/>
                </a:solidFill>
              </a:rPr>
              <a:t>Enes TOP – Alpay PAŞALI</a:t>
            </a:r>
          </a:p>
          <a:p>
            <a:pPr algn="ctr">
              <a:defRPr sz="5200" b="1">
                <a:solidFill>
                  <a:srgbClr val="1ED760"/>
                </a:solidFill>
              </a:defRPr>
            </a:pPr>
            <a:r>
              <a:rPr lang="tr-TR" sz="1600" dirty="0">
                <a:solidFill>
                  <a:schemeClr val="bg1"/>
                </a:solidFill>
              </a:rPr>
              <a:t>MIUUL 19. Dönem Data </a:t>
            </a:r>
            <a:r>
              <a:rPr lang="tr-TR" sz="1600" dirty="0" err="1">
                <a:solidFill>
                  <a:schemeClr val="bg1"/>
                </a:solidFill>
              </a:rPr>
              <a:t>Scientist</a:t>
            </a:r>
            <a:r>
              <a:rPr lang="tr-TR" sz="1600" dirty="0">
                <a:solidFill>
                  <a:schemeClr val="bg1"/>
                </a:solidFill>
              </a:rPr>
              <a:t> </a:t>
            </a:r>
            <a:r>
              <a:rPr lang="tr-TR" sz="1600" dirty="0" err="1">
                <a:solidFill>
                  <a:schemeClr val="bg1"/>
                </a:solidFill>
              </a:rPr>
              <a:t>Bootcamp</a:t>
            </a:r>
            <a:endParaRPr lang="tr-TR" sz="1600" dirty="0">
              <a:solidFill>
                <a:schemeClr val="bg1"/>
              </a:solidFill>
            </a:endParaRPr>
          </a:p>
          <a:p>
            <a:pPr algn="ctr">
              <a:defRPr sz="5200" b="1">
                <a:solidFill>
                  <a:srgbClr val="1ED760"/>
                </a:solidFill>
              </a:defRPr>
            </a:pPr>
            <a:r>
              <a:rPr lang="tr-TR" sz="1600" dirty="0">
                <a:solidFill>
                  <a:schemeClr val="bg1"/>
                </a:solidFill>
              </a:rPr>
              <a:t>Aralık 2025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BC6DE24-CF38-2849-6F35-2485B5CC9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7389" y="693578"/>
            <a:ext cx="629762" cy="629762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BC6E81AB-8D5E-033E-7885-A2431550FA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4062"/>
          <a:stretch>
            <a:fillRect/>
          </a:stretch>
        </p:blipFill>
        <p:spPr>
          <a:xfrm>
            <a:off x="3945970" y="137160"/>
            <a:ext cx="876300" cy="1371600"/>
          </a:xfrm>
          <a:prstGeom prst="rect">
            <a:avLst/>
          </a:prstGeom>
        </p:spPr>
      </p:pic>
      <p:sp>
        <p:nvSpPr>
          <p:cNvPr id="12" name="Metin kutusu 11">
            <a:hlinkClick r:id="rId5"/>
            <a:extLst>
              <a:ext uri="{FF2B5EF4-FFF2-40B4-BE49-F238E27FC236}">
                <a16:creationId xmlns:a16="http://schemas.microsoft.com/office/drawing/2014/main" id="{01F405C1-1184-13C4-28D9-7799C606F8DC}"/>
              </a:ext>
            </a:extLst>
          </p:cNvPr>
          <p:cNvSpPr txBox="1"/>
          <p:nvPr/>
        </p:nvSpPr>
        <p:spPr>
          <a:xfrm>
            <a:off x="8348472" y="6389870"/>
            <a:ext cx="548640" cy="307777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>
            <a:spAutoFit/>
          </a:bodyPr>
          <a:lstStyle/>
          <a:p>
            <a:r>
              <a:rPr lang="tr-TR" sz="1400" dirty="0">
                <a:solidFill>
                  <a:schemeClr val="accent6"/>
                </a:solidFill>
              </a:rPr>
              <a:t>|&gt;</a:t>
            </a:r>
            <a:r>
              <a:rPr lang="tr-TR" sz="1000" dirty="0"/>
              <a:t>🎵</a:t>
            </a:r>
            <a:endParaRPr lang="tr-T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ED760"/>
                </a:solidFill>
              </a:defRPr>
            </a:pPr>
            <a:r>
              <a:t>PROBLEM TANIMI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FFFFFF"/>
                </a:solidFill>
              </a:defRPr>
            </a:pPr>
            <a:r>
              <a:rPr dirty="0"/>
              <a:t>• </a:t>
            </a:r>
            <a:r>
              <a:rPr dirty="0" err="1"/>
              <a:t>Sosyal</a:t>
            </a:r>
            <a:r>
              <a:rPr dirty="0"/>
              <a:t> </a:t>
            </a:r>
            <a:r>
              <a:rPr dirty="0" err="1"/>
              <a:t>medya</a:t>
            </a:r>
            <a:r>
              <a:rPr dirty="0"/>
              <a:t> </a:t>
            </a:r>
            <a:r>
              <a:rPr dirty="0" err="1"/>
              <a:t>içerik</a:t>
            </a:r>
            <a:r>
              <a:rPr dirty="0"/>
              <a:t> </a:t>
            </a:r>
            <a:r>
              <a:rPr dirty="0" err="1"/>
              <a:t>üreticileri</a:t>
            </a:r>
            <a:r>
              <a:rPr dirty="0"/>
              <a:t> hangi </a:t>
            </a:r>
            <a:r>
              <a:rPr dirty="0" err="1"/>
              <a:t>içeriğin</a:t>
            </a:r>
            <a:r>
              <a:rPr dirty="0"/>
              <a:t> viral </a:t>
            </a:r>
            <a:r>
              <a:rPr dirty="0" err="1"/>
              <a:t>olacağını</a:t>
            </a:r>
            <a:r>
              <a:rPr dirty="0"/>
              <a:t> </a:t>
            </a:r>
            <a:r>
              <a:rPr dirty="0" err="1"/>
              <a:t>bilmiyor</a:t>
            </a:r>
            <a:endParaRPr dirty="0"/>
          </a:p>
          <a:p>
            <a:pPr>
              <a:spcAft>
                <a:spcPts val="1200"/>
              </a:spcAft>
              <a:defRPr sz="2000">
                <a:solidFill>
                  <a:srgbClr val="FFFFFF"/>
                </a:solidFill>
              </a:defRPr>
            </a:pPr>
            <a:r>
              <a:rPr dirty="0"/>
              <a:t>• Manuel </a:t>
            </a:r>
            <a:r>
              <a:rPr dirty="0" err="1"/>
              <a:t>deneme-yanılma</a:t>
            </a:r>
            <a:r>
              <a:rPr dirty="0"/>
              <a:t> </a:t>
            </a:r>
            <a:r>
              <a:rPr dirty="0" err="1"/>
              <a:t>süreci</a:t>
            </a:r>
            <a:r>
              <a:rPr dirty="0"/>
              <a:t> zaman </a:t>
            </a:r>
            <a:r>
              <a:rPr dirty="0" err="1"/>
              <a:t>ve</a:t>
            </a:r>
            <a:r>
              <a:rPr dirty="0"/>
              <a:t> </a:t>
            </a:r>
            <a:r>
              <a:rPr dirty="0" err="1"/>
              <a:t>kaynak</a:t>
            </a:r>
            <a:r>
              <a:rPr dirty="0"/>
              <a:t> </a:t>
            </a:r>
            <a:r>
              <a:rPr dirty="0" err="1"/>
              <a:t>israfı</a:t>
            </a:r>
            <a:endParaRPr dirty="0"/>
          </a:p>
          <a:p>
            <a:pPr>
              <a:spcAft>
                <a:spcPts val="1200"/>
              </a:spcAft>
              <a:defRPr sz="2000">
                <a:solidFill>
                  <a:srgbClr val="FFFFFF"/>
                </a:solidFill>
              </a:defRPr>
            </a:pPr>
            <a:r>
              <a:rPr dirty="0"/>
              <a:t>• </a:t>
            </a:r>
            <a:r>
              <a:rPr dirty="0" err="1"/>
              <a:t>Müzik</a:t>
            </a:r>
            <a:r>
              <a:rPr dirty="0"/>
              <a:t> </a:t>
            </a:r>
            <a:r>
              <a:rPr dirty="0" err="1"/>
              <a:t>prodüktörleri</a:t>
            </a:r>
            <a:r>
              <a:rPr dirty="0"/>
              <a:t> </a:t>
            </a:r>
            <a:r>
              <a:rPr dirty="0" err="1"/>
              <a:t>ve</a:t>
            </a:r>
            <a:r>
              <a:rPr dirty="0"/>
              <a:t> </a:t>
            </a:r>
            <a:r>
              <a:rPr dirty="0" err="1"/>
              <a:t>DJ'ler</a:t>
            </a:r>
            <a:r>
              <a:rPr dirty="0"/>
              <a:t> hit </a:t>
            </a:r>
            <a:r>
              <a:rPr dirty="0" err="1"/>
              <a:t>potansiyelini</a:t>
            </a:r>
            <a:r>
              <a:rPr dirty="0"/>
              <a:t> </a:t>
            </a:r>
            <a:r>
              <a:rPr dirty="0" err="1"/>
              <a:t>önceden</a:t>
            </a:r>
            <a:r>
              <a:rPr dirty="0"/>
              <a:t> </a:t>
            </a:r>
            <a:r>
              <a:rPr dirty="0" err="1"/>
              <a:t>göremiyor</a:t>
            </a:r>
            <a:endParaRPr dirty="0"/>
          </a:p>
          <a:p>
            <a:pPr>
              <a:spcAft>
                <a:spcPts val="1200"/>
              </a:spcAft>
              <a:defRPr sz="2000">
                <a:solidFill>
                  <a:srgbClr val="FFFFFF"/>
                </a:solidFill>
              </a:defRPr>
            </a:pPr>
            <a:r>
              <a:rPr dirty="0"/>
              <a:t>• Instagram Reels </a:t>
            </a:r>
            <a:r>
              <a:rPr dirty="0" err="1"/>
              <a:t>içerikleri</a:t>
            </a:r>
            <a:r>
              <a:rPr dirty="0"/>
              <a:t> </a:t>
            </a:r>
            <a:r>
              <a:rPr dirty="0" err="1"/>
              <a:t>için</a:t>
            </a:r>
            <a:r>
              <a:rPr dirty="0"/>
              <a:t> </a:t>
            </a:r>
            <a:r>
              <a:rPr lang="tr-TR" dirty="0"/>
              <a:t>çok yönlü</a:t>
            </a:r>
            <a:r>
              <a:rPr dirty="0"/>
              <a:t> </a:t>
            </a:r>
            <a:r>
              <a:rPr dirty="0" err="1"/>
              <a:t>analiz</a:t>
            </a:r>
            <a:r>
              <a:rPr dirty="0"/>
              <a:t> </a:t>
            </a:r>
            <a:r>
              <a:rPr dirty="0" err="1"/>
              <a:t>eksikliği</a:t>
            </a:r>
            <a:endParaRPr dirty="0"/>
          </a:p>
          <a:p>
            <a:pPr>
              <a:spcAft>
                <a:spcPts val="1200"/>
              </a:spcAft>
              <a:defRPr sz="2000">
                <a:solidFill>
                  <a:srgbClr val="FFFFFF"/>
                </a:solidFill>
              </a:defRPr>
            </a:pPr>
            <a:r>
              <a:rPr dirty="0"/>
              <a:t>• Veri </a:t>
            </a:r>
            <a:r>
              <a:rPr dirty="0" err="1"/>
              <a:t>bilimi</a:t>
            </a:r>
            <a:r>
              <a:rPr dirty="0"/>
              <a:t> </a:t>
            </a:r>
            <a:r>
              <a:rPr dirty="0" err="1"/>
              <a:t>tekniklerini</a:t>
            </a:r>
            <a:r>
              <a:rPr dirty="0"/>
              <a:t> </a:t>
            </a:r>
            <a:r>
              <a:rPr dirty="0" err="1"/>
              <a:t>pratik</a:t>
            </a:r>
            <a:r>
              <a:rPr dirty="0"/>
              <a:t> </a:t>
            </a:r>
            <a:r>
              <a:rPr dirty="0" err="1"/>
              <a:t>bir</a:t>
            </a:r>
            <a:r>
              <a:rPr dirty="0"/>
              <a:t> </a:t>
            </a:r>
            <a:r>
              <a:rPr dirty="0" err="1"/>
              <a:t>problemde</a:t>
            </a:r>
            <a:r>
              <a:rPr dirty="0"/>
              <a:t> </a:t>
            </a:r>
            <a:r>
              <a:rPr dirty="0" err="1"/>
              <a:t>uygulama</a:t>
            </a:r>
            <a:r>
              <a:rPr dirty="0"/>
              <a:t> </a:t>
            </a:r>
            <a:r>
              <a:rPr dirty="0" err="1"/>
              <a:t>ihtiyacı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ED760"/>
                </a:solidFill>
              </a:defRPr>
            </a:pPr>
            <a:r>
              <a:t>ÇÖZÜM YAKLAŞIMI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FFFFFF"/>
                </a:solidFill>
              </a:defRPr>
            </a:pPr>
            <a:r>
              <a:rPr dirty="0"/>
              <a:t>• Spotify API </a:t>
            </a:r>
            <a:r>
              <a:rPr dirty="0" err="1"/>
              <a:t>ve</a:t>
            </a:r>
            <a:r>
              <a:rPr dirty="0"/>
              <a:t> Kaggle datasets </a:t>
            </a:r>
            <a:r>
              <a:rPr dirty="0" err="1"/>
              <a:t>ile</a:t>
            </a:r>
            <a:r>
              <a:rPr dirty="0"/>
              <a:t> </a:t>
            </a:r>
            <a:r>
              <a:rPr dirty="0" err="1"/>
              <a:t>zengin</a:t>
            </a:r>
            <a:r>
              <a:rPr dirty="0"/>
              <a:t> </a:t>
            </a:r>
            <a:r>
              <a:rPr dirty="0" err="1"/>
              <a:t>veri</a:t>
            </a:r>
            <a:r>
              <a:rPr dirty="0"/>
              <a:t> </a:t>
            </a:r>
            <a:r>
              <a:rPr dirty="0" err="1"/>
              <a:t>toplama</a:t>
            </a:r>
            <a:endParaRPr dirty="0"/>
          </a:p>
          <a:p>
            <a:pPr>
              <a:spcAft>
                <a:spcPts val="1200"/>
              </a:spcAft>
              <a:defRPr sz="2000">
                <a:solidFill>
                  <a:srgbClr val="FFFFFF"/>
                </a:solidFill>
              </a:defRPr>
            </a:pPr>
            <a:r>
              <a:rPr dirty="0"/>
              <a:t>• Machine Learning </a:t>
            </a:r>
            <a:r>
              <a:rPr dirty="0" err="1"/>
              <a:t>modelleri</a:t>
            </a:r>
            <a:r>
              <a:rPr dirty="0"/>
              <a:t> </a:t>
            </a:r>
            <a:r>
              <a:rPr dirty="0" err="1"/>
              <a:t>ile</a:t>
            </a:r>
            <a:r>
              <a:rPr dirty="0"/>
              <a:t> hit </a:t>
            </a:r>
            <a:r>
              <a:rPr dirty="0" err="1"/>
              <a:t>potansiyeli</a:t>
            </a:r>
            <a:r>
              <a:rPr dirty="0"/>
              <a:t> </a:t>
            </a:r>
            <a:r>
              <a:rPr dirty="0" err="1"/>
              <a:t>tahmini</a:t>
            </a:r>
            <a:endParaRPr dirty="0"/>
          </a:p>
          <a:p>
            <a:pPr>
              <a:spcAft>
                <a:spcPts val="1200"/>
              </a:spcAft>
              <a:defRPr sz="2000">
                <a:solidFill>
                  <a:srgbClr val="FFFFFF"/>
                </a:solidFill>
              </a:defRPr>
            </a:pPr>
            <a:r>
              <a:rPr dirty="0"/>
              <a:t>• </a:t>
            </a:r>
            <a:r>
              <a:rPr lang="tr-TR" dirty="0"/>
              <a:t>Çok yönlü</a:t>
            </a:r>
            <a:r>
              <a:rPr dirty="0"/>
              <a:t> </a:t>
            </a:r>
            <a:r>
              <a:rPr dirty="0" err="1"/>
              <a:t>analiz</a:t>
            </a:r>
            <a:r>
              <a:rPr dirty="0"/>
              <a:t>: Ses </a:t>
            </a:r>
            <a:r>
              <a:rPr lang="tr-TR" dirty="0"/>
              <a:t>(</a:t>
            </a:r>
            <a:r>
              <a:rPr dirty="0"/>
              <a:t>+ </a:t>
            </a:r>
            <a:r>
              <a:rPr dirty="0" err="1"/>
              <a:t>Görsel</a:t>
            </a:r>
            <a:r>
              <a:rPr dirty="0"/>
              <a:t> + Metin</a:t>
            </a:r>
            <a:r>
              <a:rPr lang="tr-TR" dirty="0"/>
              <a:t>)</a:t>
            </a:r>
            <a:endParaRPr dirty="0"/>
          </a:p>
          <a:p>
            <a:pPr>
              <a:spcAft>
                <a:spcPts val="1200"/>
              </a:spcAft>
              <a:defRPr sz="2000">
                <a:solidFill>
                  <a:srgbClr val="FFFFFF"/>
                </a:solidFill>
              </a:defRPr>
            </a:pPr>
            <a:r>
              <a:rPr dirty="0"/>
              <a:t>• Ensemble learning (</a:t>
            </a:r>
            <a:r>
              <a:rPr dirty="0" err="1"/>
              <a:t>XGBoost</a:t>
            </a:r>
            <a:r>
              <a:rPr dirty="0"/>
              <a:t>, </a:t>
            </a:r>
            <a:r>
              <a:rPr dirty="0" err="1"/>
              <a:t>LightGBM</a:t>
            </a:r>
            <a:r>
              <a:rPr dirty="0"/>
              <a:t>, Random Forest</a:t>
            </a:r>
            <a:r>
              <a:rPr lang="tr-TR" dirty="0"/>
              <a:t> vb.</a:t>
            </a:r>
            <a:r>
              <a:rPr dirty="0"/>
              <a:t>)</a:t>
            </a:r>
          </a:p>
          <a:p>
            <a:pPr>
              <a:spcAft>
                <a:spcPts val="1200"/>
              </a:spcAft>
              <a:defRPr sz="2000">
                <a:solidFill>
                  <a:srgbClr val="FFFFFF"/>
                </a:solidFill>
              </a:defRPr>
            </a:pPr>
            <a:r>
              <a:rPr dirty="0"/>
              <a:t>• Real-time web </a:t>
            </a:r>
            <a:r>
              <a:rPr dirty="0" err="1"/>
              <a:t>arayüzü</a:t>
            </a:r>
            <a:r>
              <a:rPr dirty="0"/>
              <a:t> </a:t>
            </a:r>
            <a:r>
              <a:rPr dirty="0" err="1"/>
              <a:t>ile</a:t>
            </a:r>
            <a:r>
              <a:rPr dirty="0"/>
              <a:t> </a:t>
            </a:r>
            <a:r>
              <a:rPr dirty="0" err="1"/>
              <a:t>kullanıcı</a:t>
            </a:r>
            <a:r>
              <a:rPr dirty="0"/>
              <a:t> </a:t>
            </a:r>
            <a:r>
              <a:rPr dirty="0" err="1"/>
              <a:t>dostu</a:t>
            </a:r>
            <a:r>
              <a:rPr dirty="0"/>
              <a:t> </a:t>
            </a:r>
            <a:r>
              <a:rPr dirty="0" err="1"/>
              <a:t>deneyim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ED760"/>
                </a:solidFill>
              </a:defRPr>
            </a:pPr>
            <a:r>
              <a:t>SİSTEM MİMARİSİ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52144"/>
            <a:ext cx="3840480" cy="3611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1800">
                <a:solidFill>
                  <a:srgbClr val="FFFFFF"/>
                </a:solidFill>
              </a:defRPr>
            </a:pPr>
            <a:r>
              <a:rPr dirty="0"/>
              <a:t>FRONTEND</a:t>
            </a:r>
          </a:p>
          <a:p>
            <a:pPr>
              <a:spcAft>
                <a:spcPts val="1000"/>
              </a:spcAft>
              <a:defRPr sz="1800">
                <a:solidFill>
                  <a:srgbClr val="FFFFFF"/>
                </a:solidFill>
              </a:defRPr>
            </a:pPr>
            <a:r>
              <a:rPr dirty="0"/>
              <a:t>• Django </a:t>
            </a:r>
            <a:endParaRPr lang="tr-TR" dirty="0"/>
          </a:p>
          <a:p>
            <a:pPr>
              <a:spcAft>
                <a:spcPts val="1000"/>
              </a:spcAft>
              <a:defRPr sz="1800">
                <a:solidFill>
                  <a:srgbClr val="FFFFFF"/>
                </a:solidFill>
              </a:defRPr>
            </a:pPr>
            <a:r>
              <a:rPr dirty="0"/>
              <a:t>• Tailwind CSS</a:t>
            </a:r>
          </a:p>
          <a:p>
            <a:pPr>
              <a:spcAft>
                <a:spcPts val="1000"/>
              </a:spcAft>
              <a:defRPr sz="1800">
                <a:solidFill>
                  <a:srgbClr val="FFFFFF"/>
                </a:solidFill>
              </a:defRPr>
            </a:pPr>
            <a:r>
              <a:rPr dirty="0"/>
              <a:t>• Chart.js </a:t>
            </a:r>
            <a:r>
              <a:rPr lang="tr-TR" dirty="0" err="1"/>
              <a:t>Seaborn</a:t>
            </a:r>
            <a:r>
              <a:rPr lang="tr-TR" dirty="0"/>
              <a:t> </a:t>
            </a:r>
            <a:r>
              <a:rPr dirty="0"/>
              <a:t>Visualizations</a:t>
            </a:r>
          </a:p>
          <a:p>
            <a:pPr>
              <a:spcAft>
                <a:spcPts val="1000"/>
              </a:spcAft>
              <a:defRPr sz="1800">
                <a:solidFill>
                  <a:srgbClr val="FFFFFF"/>
                </a:solidFill>
              </a:defRPr>
            </a:pPr>
            <a:r>
              <a:rPr dirty="0"/>
              <a:t>• JavaScript</a:t>
            </a:r>
          </a:p>
          <a:p>
            <a:pPr>
              <a:spcAft>
                <a:spcPts val="1000"/>
              </a:spcAft>
              <a:defRPr sz="1800">
                <a:solidFill>
                  <a:srgbClr val="FFFFFF"/>
                </a:solidFill>
              </a:defRPr>
            </a:pPr>
            <a:endParaRPr dirty="0"/>
          </a:p>
          <a:p>
            <a:pPr>
              <a:spcAft>
                <a:spcPts val="1000"/>
              </a:spcAft>
              <a:defRPr sz="1800">
                <a:solidFill>
                  <a:srgbClr val="FFFFFF"/>
                </a:solidFill>
              </a:defRPr>
            </a:pPr>
            <a:r>
              <a:rPr dirty="0"/>
              <a:t>BACKEND</a:t>
            </a:r>
          </a:p>
          <a:p>
            <a:pPr>
              <a:spcAft>
                <a:spcPts val="1000"/>
              </a:spcAft>
              <a:defRPr sz="1800">
                <a:solidFill>
                  <a:srgbClr val="FFFFFF"/>
                </a:solidFill>
              </a:defRPr>
            </a:pPr>
            <a:r>
              <a:rPr dirty="0"/>
              <a:t>• Django REST Framework</a:t>
            </a:r>
          </a:p>
          <a:p>
            <a:pPr>
              <a:spcAft>
                <a:spcPts val="1000"/>
              </a:spcAft>
              <a:defRPr sz="1800">
                <a:solidFill>
                  <a:srgbClr val="FFFFFF"/>
                </a:solidFill>
              </a:defRPr>
            </a:pPr>
            <a:r>
              <a:rPr dirty="0"/>
              <a:t>• API </a:t>
            </a:r>
            <a:r>
              <a:rPr lang="tr-TR" dirty="0"/>
              <a:t>(Spotify)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4846322" y="1152144"/>
            <a:ext cx="384048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1800">
                <a:solidFill>
                  <a:srgbClr val="FFFFFF"/>
                </a:solidFill>
              </a:defRPr>
            </a:pPr>
            <a:r>
              <a:rPr dirty="0"/>
              <a:t>DATA PROCESSING</a:t>
            </a:r>
          </a:p>
          <a:p>
            <a:pPr>
              <a:spcAft>
                <a:spcPts val="1000"/>
              </a:spcAft>
              <a:defRPr sz="1800">
                <a:solidFill>
                  <a:srgbClr val="FFFFFF"/>
                </a:solidFill>
              </a:defRPr>
            </a:pPr>
            <a:r>
              <a:rPr dirty="0"/>
              <a:t>• </a:t>
            </a:r>
            <a:r>
              <a:rPr lang="tr-TR" dirty="0"/>
              <a:t>EDA &amp; </a:t>
            </a:r>
            <a:r>
              <a:rPr dirty="0"/>
              <a:t>Feature Engineering</a:t>
            </a:r>
          </a:p>
          <a:p>
            <a:pPr>
              <a:spcAft>
                <a:spcPts val="1000"/>
              </a:spcAft>
              <a:defRPr sz="1800">
                <a:solidFill>
                  <a:srgbClr val="FFFFFF"/>
                </a:solidFill>
              </a:defRPr>
            </a:pPr>
            <a:r>
              <a:rPr dirty="0"/>
              <a:t>• Data Preprocessing</a:t>
            </a:r>
          </a:p>
          <a:p>
            <a:pPr>
              <a:spcAft>
                <a:spcPts val="1000"/>
              </a:spcAft>
              <a:defRPr sz="1800">
                <a:solidFill>
                  <a:srgbClr val="FFFFFF"/>
                </a:solidFill>
              </a:defRPr>
            </a:pPr>
            <a:endParaRPr lang="tr-TR" dirty="0"/>
          </a:p>
          <a:p>
            <a:pPr>
              <a:spcAft>
                <a:spcPts val="1000"/>
              </a:spcAft>
              <a:defRPr sz="1800">
                <a:solidFill>
                  <a:srgbClr val="FFFFFF"/>
                </a:solidFill>
              </a:defRPr>
            </a:pPr>
            <a:r>
              <a:rPr dirty="0"/>
              <a:t>ML MODELS</a:t>
            </a:r>
          </a:p>
          <a:p>
            <a:pPr>
              <a:spcAft>
                <a:spcPts val="1000"/>
              </a:spcAft>
              <a:defRPr sz="1800">
                <a:solidFill>
                  <a:srgbClr val="FFFFFF"/>
                </a:solidFill>
              </a:defRPr>
            </a:pPr>
            <a:r>
              <a:rPr dirty="0"/>
              <a:t>• </a:t>
            </a:r>
            <a:r>
              <a:rPr dirty="0" err="1"/>
              <a:t>XGBoost</a:t>
            </a:r>
            <a:r>
              <a:rPr dirty="0"/>
              <a:t> Regressor</a:t>
            </a:r>
          </a:p>
          <a:p>
            <a:pPr>
              <a:spcAft>
                <a:spcPts val="1000"/>
              </a:spcAft>
              <a:defRPr sz="1800">
                <a:solidFill>
                  <a:srgbClr val="FFFFFF"/>
                </a:solidFill>
              </a:defRPr>
            </a:pPr>
            <a:r>
              <a:rPr dirty="0"/>
              <a:t>• </a:t>
            </a:r>
            <a:r>
              <a:rPr dirty="0" err="1"/>
              <a:t>LightGBM</a:t>
            </a:r>
            <a:endParaRPr dirty="0"/>
          </a:p>
          <a:p>
            <a:pPr>
              <a:spcAft>
                <a:spcPts val="1000"/>
              </a:spcAft>
              <a:defRPr sz="1800">
                <a:solidFill>
                  <a:srgbClr val="FFFFFF"/>
                </a:solidFill>
              </a:defRPr>
            </a:pPr>
            <a:r>
              <a:rPr dirty="0"/>
              <a:t>• Random Forest</a:t>
            </a:r>
          </a:p>
          <a:p>
            <a:pPr>
              <a:spcAft>
                <a:spcPts val="1000"/>
              </a:spcAft>
              <a:defRPr sz="1800">
                <a:solidFill>
                  <a:srgbClr val="FFFFFF"/>
                </a:solidFill>
              </a:defRPr>
            </a:pPr>
            <a:endParaRPr dirty="0"/>
          </a:p>
          <a:p>
            <a:pPr>
              <a:spcAft>
                <a:spcPts val="1000"/>
              </a:spcAft>
              <a:defRPr sz="1800">
                <a:solidFill>
                  <a:srgbClr val="FFFFFF"/>
                </a:solidFill>
              </a:defRPr>
            </a:pPr>
            <a:r>
              <a:rPr dirty="0"/>
              <a:t>DEPLOYMENT</a:t>
            </a:r>
          </a:p>
          <a:p>
            <a:pPr>
              <a:spcAft>
                <a:spcPts val="1000"/>
              </a:spcAft>
              <a:defRPr sz="1800">
                <a:solidFill>
                  <a:srgbClr val="FFFFFF"/>
                </a:solidFill>
              </a:defRPr>
            </a:pPr>
            <a:r>
              <a:rPr dirty="0"/>
              <a:t>• Docker</a:t>
            </a:r>
            <a:r>
              <a:rPr lang="tr-TR" dirty="0"/>
              <a:t> &amp; </a:t>
            </a:r>
            <a:r>
              <a:rPr lang="tr-TR" dirty="0" err="1"/>
              <a:t>GitHub</a:t>
            </a:r>
            <a:r>
              <a:rPr lang="tr-TR" dirty="0"/>
              <a:t> &amp; </a:t>
            </a:r>
            <a:r>
              <a:rPr lang="tr-TR" dirty="0" err="1"/>
              <a:t>Grafana</a:t>
            </a:r>
            <a:endParaRPr lang="tr-TR" dirty="0"/>
          </a:p>
          <a:p>
            <a:pPr>
              <a:spcAft>
                <a:spcPts val="1000"/>
              </a:spcAft>
              <a:defRPr sz="1800">
                <a:solidFill>
                  <a:srgbClr val="FFFFFF"/>
                </a:solidFill>
              </a:defRPr>
            </a:pPr>
            <a:r>
              <a:rPr dirty="0"/>
              <a:t>• PostgreSQL</a:t>
            </a:r>
            <a:r>
              <a:rPr lang="tr-TR" dirty="0"/>
              <a:t> Ready</a:t>
            </a:r>
            <a:endParaRPr dirty="0"/>
          </a:p>
          <a:p>
            <a:pPr>
              <a:spcAft>
                <a:spcPts val="1000"/>
              </a:spcAft>
              <a:defRPr sz="1800">
                <a:solidFill>
                  <a:srgbClr val="FFFFFF"/>
                </a:solidFill>
              </a:defRPr>
            </a:pPr>
            <a:r>
              <a:rPr dirty="0"/>
              <a:t>• AWS Ready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1ED760"/>
                </a:solidFill>
              </a:defRPr>
            </a:pP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SİSTEM MİMARİSİ - HIT TAHMİN PLATFORMU</a:t>
            </a:r>
          </a:p>
        </p:txBody>
      </p:sp>
      <p:pic>
        <p:nvPicPr>
          <p:cNvPr id="3" name="Picture 2" descr="system_architecture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16152"/>
            <a:ext cx="82296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42067" y="5943600"/>
            <a:ext cx="2952475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FFFFFF"/>
                </a:solidFill>
              </a:defRPr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</a:t>
            </a:r>
            <a:r>
              <a:rPr lang="tr-TR" sz="1400" dirty="0">
                <a:solidFill>
                  <a:srgbClr val="FFFFFF"/>
                </a:solidFill>
                <a:latin typeface="Calibri"/>
              </a:rPr>
              <a:t>F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eature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extraction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FFFFFF"/>
                </a:solidFill>
              </a:defRPr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</a:t>
            </a:r>
            <a:r>
              <a:rPr lang="tr-TR" sz="1400" dirty="0">
                <a:solidFill>
                  <a:srgbClr val="FFFFFF"/>
                </a:solidFill>
                <a:latin typeface="Calibri"/>
              </a:rPr>
              <a:t>T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ahmin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modül</a:t>
            </a:r>
            <a:r>
              <a:rPr kumimoji="0" lang="tr-T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leri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FFFFFF"/>
                </a:solidFill>
              </a:defRPr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Sistem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entegrasyonu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API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katmanı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FFFFFF"/>
                </a:solidFill>
              </a:defRPr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</a:t>
            </a:r>
            <a:r>
              <a:rPr lang="tr-TR" sz="1400" dirty="0">
                <a:solidFill>
                  <a:srgbClr val="FFFFFF"/>
                </a:solidFill>
                <a:latin typeface="Calibri"/>
              </a:rPr>
              <a:t>H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tahmini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üretici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rgbClr val="1ED760"/>
                </a:solidFill>
              </a:defRPr>
            </a:pPr>
            <a:r>
              <a:rPr kumimoji="0" sz="3600" b="1" i="0" u="none" strike="noStrike" kern="1200" cap="none" spc="0" normalizeH="0" baseline="0" noProof="0">
                <a:ln>
                  <a:noFill/>
                </a:ln>
                <a:solidFill>
                  <a:srgbClr val="1ED7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VERİ VE METODOLOJİ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</a:defRPr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Spotify Dataset: 141K+ </a:t>
            </a:r>
            <a:r>
              <a:rPr kumimoji="0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şarkı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audio features, popularity metrics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</a:defRPr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Feature Engineering: Categorical encoding, rare label handling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</a:defRPr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Preprocessing Pipeline: Automated data cleaning </a:t>
            </a:r>
            <a:r>
              <a:rPr kumimoji="0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transformation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</a:defRPr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Model Selection: Voting Regressor (ensemble of 4 models)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</a:defRPr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Evaluation: RMSE, R² Score, cross-validation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</a:defRPr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 Similarity Matching: Normalized Euclidean distance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ED760"/>
                </a:solidFill>
              </a:defRPr>
            </a:pPr>
            <a:r>
              <a:t>EXPLORATORY DATA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8229600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FFFFFF"/>
                </a:solidFill>
              </a:defRPr>
            </a:pPr>
            <a:r>
              <a:rPr dirty="0"/>
              <a:t>• </a:t>
            </a:r>
            <a:r>
              <a:rPr dirty="0" err="1"/>
              <a:t>Toplam</a:t>
            </a:r>
            <a:r>
              <a:rPr dirty="0"/>
              <a:t> 141,190 </a:t>
            </a:r>
            <a:r>
              <a:rPr dirty="0" err="1"/>
              <a:t>şarkı</a:t>
            </a:r>
            <a:r>
              <a:rPr dirty="0"/>
              <a:t> </a:t>
            </a:r>
            <a:r>
              <a:rPr dirty="0" err="1"/>
              <a:t>verisi</a:t>
            </a:r>
            <a:r>
              <a:rPr dirty="0"/>
              <a:t> </a:t>
            </a:r>
            <a:r>
              <a:rPr dirty="0" err="1"/>
              <a:t>analiz</a:t>
            </a:r>
            <a:r>
              <a:rPr dirty="0"/>
              <a:t> </a:t>
            </a:r>
            <a:r>
              <a:rPr dirty="0" err="1"/>
              <a:t>edildi</a:t>
            </a:r>
            <a:endParaRPr dirty="0"/>
          </a:p>
          <a:p>
            <a:pPr>
              <a:spcAft>
                <a:spcPts val="1200"/>
              </a:spcAft>
              <a:defRPr sz="2000">
                <a:solidFill>
                  <a:srgbClr val="FFFFFF"/>
                </a:solidFill>
              </a:defRPr>
            </a:pPr>
            <a:r>
              <a:rPr dirty="0"/>
              <a:t>• 17 </a:t>
            </a:r>
            <a:r>
              <a:rPr dirty="0" err="1"/>
              <a:t>özellik</a:t>
            </a:r>
            <a:r>
              <a:rPr dirty="0"/>
              <a:t> (feature) </a:t>
            </a:r>
            <a:r>
              <a:rPr dirty="0" err="1"/>
              <a:t>kolonu</a:t>
            </a:r>
            <a:r>
              <a:rPr dirty="0"/>
              <a:t>: audio features + metadata</a:t>
            </a:r>
          </a:p>
          <a:p>
            <a:pPr>
              <a:spcAft>
                <a:spcPts val="1200"/>
              </a:spcAft>
              <a:defRPr sz="2000">
                <a:solidFill>
                  <a:srgbClr val="FFFFFF"/>
                </a:solidFill>
              </a:defRPr>
            </a:pPr>
            <a:r>
              <a:rPr dirty="0"/>
              <a:t>• Audio features: danceability, energy, valence, loudness, tempo, </a:t>
            </a:r>
            <a:r>
              <a:rPr dirty="0" err="1"/>
              <a:t>speechiness</a:t>
            </a:r>
            <a:endParaRPr dirty="0"/>
          </a:p>
          <a:p>
            <a:pPr>
              <a:spcAft>
                <a:spcPts val="1200"/>
              </a:spcAft>
              <a:defRPr sz="2000">
                <a:solidFill>
                  <a:srgbClr val="FFFFFF"/>
                </a:solidFill>
              </a:defRPr>
            </a:pPr>
            <a:r>
              <a:rPr dirty="0"/>
              <a:t>• Metadata: popularity, genre, </a:t>
            </a:r>
            <a:r>
              <a:rPr dirty="0" err="1"/>
              <a:t>release_year</a:t>
            </a:r>
            <a:r>
              <a:rPr dirty="0"/>
              <a:t>, explicit, emotion</a:t>
            </a:r>
          </a:p>
          <a:p>
            <a:pPr>
              <a:spcAft>
                <a:spcPts val="1200"/>
              </a:spcAft>
              <a:defRPr sz="2000">
                <a:solidFill>
                  <a:srgbClr val="FFFFFF"/>
                </a:solidFill>
              </a:defRPr>
            </a:pPr>
            <a:r>
              <a:rPr dirty="0"/>
              <a:t>• </a:t>
            </a:r>
            <a:r>
              <a:rPr dirty="0" err="1"/>
              <a:t>Çoklu</a:t>
            </a:r>
            <a:r>
              <a:rPr dirty="0"/>
              <a:t> </a:t>
            </a:r>
            <a:r>
              <a:rPr dirty="0" err="1"/>
              <a:t>veri</a:t>
            </a:r>
            <a:r>
              <a:rPr dirty="0"/>
              <a:t> </a:t>
            </a:r>
            <a:r>
              <a:rPr dirty="0" err="1"/>
              <a:t>kaynağı</a:t>
            </a:r>
            <a:r>
              <a:rPr dirty="0"/>
              <a:t>: Spotify API + Kaggle datasets</a:t>
            </a:r>
          </a:p>
          <a:p>
            <a:pPr>
              <a:spcAft>
                <a:spcPts val="1200"/>
              </a:spcAft>
              <a:defRPr sz="2000">
                <a:solidFill>
                  <a:srgbClr val="FFFFFF"/>
                </a:solidFill>
              </a:defRPr>
            </a:pPr>
            <a:r>
              <a:rPr dirty="0"/>
              <a:t>• </a:t>
            </a:r>
            <a:r>
              <a:rPr lang="tr-TR" dirty="0"/>
              <a:t>Piyasaya Çıkış Yılları</a:t>
            </a:r>
            <a:r>
              <a:rPr dirty="0"/>
              <a:t>: 19</a:t>
            </a:r>
            <a:r>
              <a:rPr lang="tr-TR" dirty="0"/>
              <a:t>20</a:t>
            </a:r>
            <a:r>
              <a:rPr dirty="0"/>
              <a:t>-2024 </a:t>
            </a:r>
            <a:r>
              <a:rPr dirty="0" err="1"/>
              <a:t>arası</a:t>
            </a:r>
            <a:r>
              <a:rPr dirty="0"/>
              <a:t> </a:t>
            </a:r>
            <a:r>
              <a:rPr dirty="0" err="1"/>
              <a:t>şarkılar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1ED760"/>
                </a:solidFill>
              </a:defRPr>
            </a:pPr>
            <a:r>
              <a:t>AUDIO FEATURES DAĞILIMI</a:t>
            </a:r>
          </a:p>
        </p:txBody>
      </p:sp>
      <p:pic>
        <p:nvPicPr>
          <p:cNvPr id="3" name="Picture 2" descr="1_audio_features_distribu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82296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594360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FFFFFF"/>
                </a:solidFill>
              </a:defRPr>
            </a:pPr>
            <a:r>
              <a:rPr dirty="0"/>
              <a:t>• </a:t>
            </a:r>
            <a:r>
              <a:rPr dirty="0" err="1"/>
              <a:t>Tüm</a:t>
            </a:r>
            <a:r>
              <a:rPr dirty="0"/>
              <a:t> audio </a:t>
            </a:r>
            <a:r>
              <a:rPr dirty="0" err="1"/>
              <a:t>feature'lar</a:t>
            </a:r>
            <a:r>
              <a:rPr dirty="0"/>
              <a:t> normal </a:t>
            </a:r>
            <a:r>
              <a:rPr dirty="0" err="1"/>
              <a:t>dağılıma</a:t>
            </a:r>
            <a:r>
              <a:rPr dirty="0"/>
              <a:t> </a:t>
            </a:r>
            <a:r>
              <a:rPr dirty="0" err="1"/>
              <a:t>yakın</a:t>
            </a:r>
            <a:endParaRPr dirty="0"/>
          </a:p>
          <a:p>
            <a:pPr algn="ctr">
              <a:defRPr sz="1400">
                <a:solidFill>
                  <a:srgbClr val="FFFFFF"/>
                </a:solidFill>
              </a:defRPr>
            </a:pPr>
            <a:r>
              <a:rPr dirty="0"/>
              <a:t>• Danceability </a:t>
            </a:r>
            <a:r>
              <a:rPr dirty="0" err="1"/>
              <a:t>ve</a:t>
            </a:r>
            <a:r>
              <a:rPr dirty="0"/>
              <a:t> energy </a:t>
            </a:r>
            <a:r>
              <a:rPr dirty="0" err="1"/>
              <a:t>yüksek</a:t>
            </a:r>
            <a:r>
              <a:rPr dirty="0"/>
              <a:t> </a:t>
            </a:r>
            <a:r>
              <a:rPr dirty="0" err="1"/>
              <a:t>varyans</a:t>
            </a:r>
            <a:r>
              <a:rPr dirty="0"/>
              <a:t> </a:t>
            </a:r>
            <a:r>
              <a:rPr dirty="0" err="1"/>
              <a:t>gösteriyor</a:t>
            </a:r>
            <a:endParaRPr dirty="0"/>
          </a:p>
          <a:p>
            <a:pPr algn="ctr">
              <a:defRPr sz="1400">
                <a:solidFill>
                  <a:srgbClr val="FFFFFF"/>
                </a:solidFill>
              </a:defRPr>
            </a:pPr>
            <a:r>
              <a:rPr dirty="0"/>
              <a:t>• Loudness </a:t>
            </a:r>
            <a:r>
              <a:rPr dirty="0" err="1"/>
              <a:t>negatif</a:t>
            </a:r>
            <a:r>
              <a:rPr dirty="0"/>
              <a:t> </a:t>
            </a:r>
            <a:r>
              <a:rPr dirty="0" err="1"/>
              <a:t>değerler</a:t>
            </a:r>
            <a:r>
              <a:rPr dirty="0"/>
              <a:t> (dB </a:t>
            </a:r>
            <a:r>
              <a:rPr dirty="0" err="1"/>
              <a:t>cinsinden</a:t>
            </a:r>
            <a:r>
              <a:rPr dirty="0"/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947</Words>
  <Application>Microsoft Office PowerPoint</Application>
  <PresentationFormat>Ekran Gösterisi (4:3)</PresentationFormat>
  <Paragraphs>147</Paragraphs>
  <Slides>28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ET-X</dc:creator>
  <cp:keywords/>
  <dc:description>generated using python-pptx</dc:description>
  <cp:lastModifiedBy>ENES TOP</cp:lastModifiedBy>
  <cp:revision>17</cp:revision>
  <dcterms:created xsi:type="dcterms:W3CDTF">2013-01-27T09:14:16Z</dcterms:created>
  <dcterms:modified xsi:type="dcterms:W3CDTF">2025-12-23T17:14:59Z</dcterms:modified>
  <cp:category/>
</cp:coreProperties>
</file>